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314" r:id="rId2"/>
    <p:sldId id="316" r:id="rId3"/>
    <p:sldId id="318" r:id="rId4"/>
    <p:sldId id="319" r:id="rId5"/>
    <p:sldId id="325" r:id="rId6"/>
    <p:sldId id="322" r:id="rId7"/>
    <p:sldId id="328" r:id="rId8"/>
    <p:sldId id="327" r:id="rId9"/>
    <p:sldId id="329" r:id="rId10"/>
    <p:sldId id="330" r:id="rId11"/>
    <p:sldId id="326" r:id="rId12"/>
    <p:sldId id="332" r:id="rId13"/>
    <p:sldId id="333" r:id="rId14"/>
    <p:sldId id="335" r:id="rId15"/>
    <p:sldId id="320" r:id="rId16"/>
    <p:sldId id="336" r:id="rId17"/>
    <p:sldId id="338" r:id="rId18"/>
    <p:sldId id="337" r:id="rId19"/>
    <p:sldId id="339" r:id="rId20"/>
    <p:sldId id="32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55"/>
  </p:normalViewPr>
  <p:slideViewPr>
    <p:cSldViewPr snapToGrid="0" snapToObjects="1">
      <p:cViewPr varScale="1">
        <p:scale>
          <a:sx n="154" d="100"/>
          <a:sy n="154" d="100"/>
        </p:scale>
        <p:origin x="534" y="132"/>
      </p:cViewPr>
      <p:guideLst/>
    </p:cSldViewPr>
  </p:slideViewPr>
  <p:notesTextViewPr>
    <p:cViewPr>
      <p:scale>
        <a:sx n="1" d="1"/>
        <a:sy n="1" d="1"/>
      </p:scale>
      <p:origin x="0" y="0"/>
    </p:cViewPr>
  </p:notesTextViewPr>
  <p:sorterViewPr>
    <p:cViewPr>
      <p:scale>
        <a:sx n="57" d="100"/>
        <a:sy n="57"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BC27E-1ABC-1846-94A5-752D8F70553E}"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1B95F-1457-224E-BA6B-F723AAF971E0}" type="slidenum">
              <a:rPr lang="en-US" smtClean="0"/>
              <a:t>‹#›</a:t>
            </a:fld>
            <a:endParaRPr lang="en-US"/>
          </a:p>
        </p:txBody>
      </p:sp>
    </p:spTree>
    <p:extLst>
      <p:ext uri="{BB962C8B-B14F-4D97-AF65-F5344CB8AC3E}">
        <p14:creationId xmlns:p14="http://schemas.microsoft.com/office/powerpoint/2010/main" val="23947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6513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71260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8380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0512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3B319C-EB55-D74C-99EB-CC1396CE47D3}"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7857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3B319C-EB55-D74C-99EB-CC1396CE47D3}"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130865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B319C-EB55-D74C-99EB-CC1396CE47D3}"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22863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63623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728991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5820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22279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B319C-EB55-D74C-99EB-CC1396CE47D3}"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A4D33-F3E8-7544-AAC3-FCD31FA547A6}" type="slidenum">
              <a:rPr lang="en-US" smtClean="0"/>
              <a:t>‹#›</a:t>
            </a:fld>
            <a:endParaRPr lang="en-US"/>
          </a:p>
        </p:txBody>
      </p:sp>
    </p:spTree>
    <p:extLst>
      <p:ext uri="{BB962C8B-B14F-4D97-AF65-F5344CB8AC3E}">
        <p14:creationId xmlns:p14="http://schemas.microsoft.com/office/powerpoint/2010/main" val="1209338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0E165-0F3D-6B4A-86D8-790595FDBDF5}"/>
              </a:ext>
            </a:extLst>
          </p:cNvPr>
          <p:cNvSpPr>
            <a:spLocks noGrp="1"/>
          </p:cNvSpPr>
          <p:nvPr>
            <p:ph type="title"/>
          </p:nvPr>
        </p:nvSpPr>
        <p:spPr/>
        <p:txBody>
          <a:bodyPr/>
          <a:lstStyle/>
          <a:p>
            <a:pPr algn="ctr"/>
            <a:r>
              <a:rPr lang="en-US" b="1" dirty="0">
                <a:solidFill>
                  <a:srgbClr val="FF0000"/>
                </a:solidFill>
              </a:rPr>
              <a:t>Today’s lecture</a:t>
            </a:r>
          </a:p>
        </p:txBody>
      </p:sp>
      <p:sp>
        <p:nvSpPr>
          <p:cNvPr id="3" name="Content Placeholder 2">
            <a:extLst>
              <a:ext uri="{FF2B5EF4-FFF2-40B4-BE49-F238E27FC236}">
                <a16:creationId xmlns:a16="http://schemas.microsoft.com/office/drawing/2014/main" id="{35F43CB7-D1A9-024D-8DAC-5017A4C66C6A}"/>
              </a:ext>
            </a:extLst>
          </p:cNvPr>
          <p:cNvSpPr>
            <a:spLocks noGrp="1"/>
          </p:cNvSpPr>
          <p:nvPr>
            <p:ph idx="1"/>
          </p:nvPr>
        </p:nvSpPr>
        <p:spPr/>
        <p:txBody>
          <a:bodyPr>
            <a:normAutofit/>
          </a:bodyPr>
          <a:lstStyle/>
          <a:p>
            <a:r>
              <a:rPr lang="en-US" dirty="0"/>
              <a:t>Why has the field of semiotics develop tools to see “deep structures” in human communication?</a:t>
            </a:r>
          </a:p>
          <a:p>
            <a:endParaRPr lang="en-US" dirty="0"/>
          </a:p>
          <a:p>
            <a:r>
              <a:rPr lang="en-US" dirty="0"/>
              <a:t>What do the Peircean terms </a:t>
            </a:r>
            <a:r>
              <a:rPr lang="en-US" i="1" dirty="0"/>
              <a:t>symbolic, iconic, </a:t>
            </a:r>
            <a:r>
              <a:rPr lang="en-US" dirty="0"/>
              <a:t>and</a:t>
            </a:r>
            <a:r>
              <a:rPr lang="en-US" i="1" dirty="0"/>
              <a:t> indexical </a:t>
            </a:r>
            <a:r>
              <a:rPr lang="en-US" dirty="0"/>
              <a:t>mean? Do these terms have fixed boundaries or are they porous?</a:t>
            </a:r>
          </a:p>
          <a:p>
            <a:endParaRPr lang="en-US" dirty="0"/>
          </a:p>
          <a:p>
            <a:r>
              <a:rPr lang="en-US" dirty="0"/>
              <a:t>What does Chandler mean by “mixed modes” of signification?</a:t>
            </a:r>
          </a:p>
          <a:p>
            <a:endParaRPr lang="en-US" dirty="0"/>
          </a:p>
        </p:txBody>
      </p:sp>
    </p:spTree>
    <p:extLst>
      <p:ext uri="{BB962C8B-B14F-4D97-AF65-F5344CB8AC3E}">
        <p14:creationId xmlns:p14="http://schemas.microsoft.com/office/powerpoint/2010/main" val="267916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1E7F19-E3CB-2340-844F-BA820ECAA4C3}"/>
              </a:ext>
            </a:extLst>
          </p:cNvPr>
          <p:cNvSpPr>
            <a:spLocks noGrp="1"/>
          </p:cNvSpPr>
          <p:nvPr>
            <p:ph type="title"/>
          </p:nvPr>
        </p:nvSpPr>
        <p:spPr>
          <a:xfrm>
            <a:off x="838200" y="1"/>
            <a:ext cx="10515600" cy="1133340"/>
          </a:xfrm>
        </p:spPr>
        <p:txBody>
          <a:bodyPr/>
          <a:lstStyle/>
          <a:p>
            <a:pPr algn="ctr"/>
            <a:r>
              <a:rPr lang="en-US" b="1" dirty="0">
                <a:solidFill>
                  <a:srgbClr val="FF0000"/>
                </a:solidFill>
              </a:rPr>
              <a:t>Some structuralist models</a:t>
            </a:r>
          </a:p>
        </p:txBody>
      </p:sp>
      <p:sp>
        <p:nvSpPr>
          <p:cNvPr id="3" name="Content Placeholder 2">
            <a:extLst>
              <a:ext uri="{FF2B5EF4-FFF2-40B4-BE49-F238E27FC236}">
                <a16:creationId xmlns:a16="http://schemas.microsoft.com/office/drawing/2014/main" id="{C92E2534-90FA-C142-9E82-6F770754B7B5}"/>
              </a:ext>
            </a:extLst>
          </p:cNvPr>
          <p:cNvSpPr>
            <a:spLocks noGrp="1"/>
          </p:cNvSpPr>
          <p:nvPr>
            <p:ph idx="1"/>
          </p:nvPr>
        </p:nvSpPr>
        <p:spPr>
          <a:xfrm>
            <a:off x="838200" y="1133341"/>
            <a:ext cx="11177788" cy="5724658"/>
          </a:xfrm>
        </p:spPr>
        <p:txBody>
          <a:bodyPr>
            <a:normAutofit fontScale="92500" lnSpcReduction="20000"/>
          </a:bodyPr>
          <a:lstStyle/>
          <a:p>
            <a:r>
              <a:rPr lang="en-US" dirty="0"/>
              <a:t>Theories of evolution (</a:t>
            </a:r>
            <a:r>
              <a:rPr lang="en-US" b="1" dirty="0"/>
              <a:t>Darwin</a:t>
            </a:r>
            <a:r>
              <a:rPr lang="en-US" dirty="0"/>
              <a:t>)</a:t>
            </a:r>
          </a:p>
          <a:p>
            <a:r>
              <a:rPr lang="en-US" dirty="0"/>
              <a:t>Theories of revolution and historical change (</a:t>
            </a:r>
            <a:r>
              <a:rPr lang="en-US" b="1" dirty="0"/>
              <a:t>Marx and Engels</a:t>
            </a:r>
            <a:r>
              <a:rPr lang="en-US" dirty="0"/>
              <a:t>)</a:t>
            </a:r>
          </a:p>
          <a:p>
            <a:r>
              <a:rPr lang="en-US" dirty="0"/>
              <a:t>Theories of genetic transmission (</a:t>
            </a:r>
            <a:r>
              <a:rPr lang="en-US" b="1" dirty="0" err="1"/>
              <a:t>Mendl</a:t>
            </a:r>
            <a:r>
              <a:rPr lang="en-US" b="1" dirty="0"/>
              <a:t>; later Crick and Watson</a:t>
            </a:r>
            <a:r>
              <a:rPr lang="en-US" dirty="0"/>
              <a:t>)</a:t>
            </a:r>
          </a:p>
          <a:p>
            <a:r>
              <a:rPr lang="en-US" dirty="0">
                <a:highlight>
                  <a:srgbClr val="FFFF00"/>
                </a:highlight>
              </a:rPr>
              <a:t>Theories of semiosis (</a:t>
            </a:r>
            <a:r>
              <a:rPr lang="en-US" b="1" dirty="0">
                <a:highlight>
                  <a:srgbClr val="FFFF00"/>
                </a:highlight>
              </a:rPr>
              <a:t>Peirce; Saussure</a:t>
            </a:r>
            <a:r>
              <a:rPr lang="en-US" dirty="0">
                <a:highlight>
                  <a:srgbClr val="FFFF00"/>
                </a:highlight>
              </a:rPr>
              <a:t>)</a:t>
            </a:r>
          </a:p>
          <a:p>
            <a:r>
              <a:rPr lang="en-US" dirty="0"/>
              <a:t>Theories of criminality (</a:t>
            </a:r>
            <a:r>
              <a:rPr lang="en-US" b="1" dirty="0"/>
              <a:t>Lombroso)</a:t>
            </a:r>
          </a:p>
          <a:p>
            <a:r>
              <a:rPr lang="en-US" dirty="0"/>
              <a:t>Theories of human mind and consciousness (</a:t>
            </a:r>
            <a:r>
              <a:rPr lang="en-US" b="1" dirty="0"/>
              <a:t>Freud</a:t>
            </a:r>
            <a:r>
              <a:rPr lang="en-US" dirty="0"/>
              <a:t>)</a:t>
            </a:r>
          </a:p>
          <a:p>
            <a:r>
              <a:rPr lang="en-US" dirty="0"/>
              <a:t>Theories of behavior (</a:t>
            </a:r>
            <a:r>
              <a:rPr lang="en-US" b="1" dirty="0"/>
              <a:t>Pavlov</a:t>
            </a:r>
            <a:r>
              <a:rPr lang="en-US" dirty="0"/>
              <a:t>)</a:t>
            </a:r>
          </a:p>
          <a:p>
            <a:endParaRPr lang="en-US" dirty="0"/>
          </a:p>
          <a:p>
            <a:pPr marL="0" indent="0">
              <a:buNone/>
            </a:pPr>
            <a:r>
              <a:rPr lang="en-US" dirty="0"/>
              <a:t>…and some structuralist models</a:t>
            </a:r>
          </a:p>
          <a:p>
            <a:pPr marL="0" indent="0">
              <a:buNone/>
            </a:pPr>
            <a:endParaRPr lang="en-US" dirty="0"/>
          </a:p>
          <a:p>
            <a:r>
              <a:rPr lang="en-US" dirty="0"/>
              <a:t>The Periodic Table (</a:t>
            </a:r>
            <a:r>
              <a:rPr lang="en-US" b="1" dirty="0"/>
              <a:t>Mendeleev, 1869</a:t>
            </a:r>
            <a:r>
              <a:rPr lang="en-US" dirty="0"/>
              <a:t>) </a:t>
            </a:r>
          </a:p>
          <a:p>
            <a:r>
              <a:rPr lang="en-US" dirty="0"/>
              <a:t>The IQ Test (</a:t>
            </a:r>
            <a:r>
              <a:rPr lang="en-US" b="1" dirty="0" err="1"/>
              <a:t>Binet</a:t>
            </a:r>
            <a:r>
              <a:rPr lang="en-US" b="1" dirty="0"/>
              <a:t> &amp; Simon, 1904</a:t>
            </a:r>
            <a:r>
              <a:rPr lang="en-US" dirty="0"/>
              <a:t>)</a:t>
            </a:r>
          </a:p>
          <a:p>
            <a:r>
              <a:rPr lang="en-US" dirty="0"/>
              <a:t>The Kinsey Scale (</a:t>
            </a:r>
            <a:r>
              <a:rPr lang="en-US" b="1" dirty="0"/>
              <a:t>Kinsey, 1948</a:t>
            </a:r>
            <a:r>
              <a:rPr lang="en-US" dirty="0"/>
              <a:t>)</a:t>
            </a:r>
          </a:p>
          <a:p>
            <a:endParaRPr lang="en-US" dirty="0"/>
          </a:p>
        </p:txBody>
      </p:sp>
    </p:spTree>
    <p:extLst>
      <p:ext uri="{BB962C8B-B14F-4D97-AF65-F5344CB8AC3E}">
        <p14:creationId xmlns:p14="http://schemas.microsoft.com/office/powerpoint/2010/main" val="1801740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r>
              <a:rPr lang="en-US" b="1" dirty="0">
                <a:solidFill>
                  <a:srgbClr val="FF0000"/>
                </a:solidFill>
              </a:rPr>
              <a:t>Structuralist models and scientific truth claims</a:t>
            </a:r>
          </a:p>
        </p:txBody>
      </p:sp>
      <p:pic>
        <p:nvPicPr>
          <p:cNvPr id="7" name="Content Placeholder 6">
            <a:extLst>
              <a:ext uri="{FF2B5EF4-FFF2-40B4-BE49-F238E27FC236}">
                <a16:creationId xmlns:a16="http://schemas.microsoft.com/office/drawing/2014/main" id="{2C505083-644B-D74A-837E-B18C4F13A7A8}"/>
              </a:ext>
            </a:extLst>
          </p:cNvPr>
          <p:cNvPicPr>
            <a:picLocks noGrp="1" noChangeAspect="1"/>
          </p:cNvPicPr>
          <p:nvPr>
            <p:ph sz="half" idx="1"/>
          </p:nvPr>
        </p:nvPicPr>
        <p:blipFill>
          <a:blip r:embed="rId2"/>
          <a:stretch>
            <a:fillRect/>
          </a:stretch>
        </p:blipFill>
        <p:spPr>
          <a:xfrm>
            <a:off x="-125607" y="1540933"/>
            <a:ext cx="6577207" cy="4059370"/>
          </a:xfrm>
        </p:spPr>
      </p:pic>
      <p:pic>
        <p:nvPicPr>
          <p:cNvPr id="10" name="Content Placeholder 9">
            <a:extLst>
              <a:ext uri="{FF2B5EF4-FFF2-40B4-BE49-F238E27FC236}">
                <a16:creationId xmlns:a16="http://schemas.microsoft.com/office/drawing/2014/main" id="{E618C6B5-E9A9-1749-9BB2-CE0A0F33D8C4}"/>
              </a:ext>
            </a:extLst>
          </p:cNvPr>
          <p:cNvPicPr>
            <a:picLocks noGrp="1" noChangeAspect="1"/>
          </p:cNvPicPr>
          <p:nvPr>
            <p:ph sz="half" idx="2"/>
          </p:nvPr>
        </p:nvPicPr>
        <p:blipFill>
          <a:blip r:embed="rId3"/>
          <a:stretch>
            <a:fillRect/>
          </a:stretch>
        </p:blipFill>
        <p:spPr>
          <a:xfrm>
            <a:off x="6269653" y="1939130"/>
            <a:ext cx="5922347" cy="4855303"/>
          </a:xfrm>
        </p:spPr>
      </p:pic>
    </p:spTree>
    <p:extLst>
      <p:ext uri="{BB962C8B-B14F-4D97-AF65-F5344CB8AC3E}">
        <p14:creationId xmlns:p14="http://schemas.microsoft.com/office/powerpoint/2010/main" val="4014348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r>
              <a:rPr lang="en-US" b="1" dirty="0">
                <a:solidFill>
                  <a:srgbClr val="FF0000"/>
                </a:solidFill>
              </a:rPr>
              <a:t>Structuralist models and scientific truth claims</a:t>
            </a:r>
          </a:p>
        </p:txBody>
      </p:sp>
      <p:pic>
        <p:nvPicPr>
          <p:cNvPr id="16" name="Content Placeholder 15">
            <a:extLst>
              <a:ext uri="{FF2B5EF4-FFF2-40B4-BE49-F238E27FC236}">
                <a16:creationId xmlns:a16="http://schemas.microsoft.com/office/drawing/2014/main" id="{C2F3F722-D55D-024F-B71A-1FB8D44EBE58}"/>
              </a:ext>
            </a:extLst>
          </p:cNvPr>
          <p:cNvPicPr>
            <a:picLocks noGrp="1" noChangeAspect="1"/>
          </p:cNvPicPr>
          <p:nvPr>
            <p:ph sz="half" idx="2"/>
          </p:nvPr>
        </p:nvPicPr>
        <p:blipFill>
          <a:blip r:embed="rId2"/>
          <a:stretch>
            <a:fillRect/>
          </a:stretch>
        </p:blipFill>
        <p:spPr>
          <a:xfrm>
            <a:off x="0" y="1674085"/>
            <a:ext cx="6096000" cy="4997668"/>
          </a:xfrm>
        </p:spPr>
      </p:pic>
      <p:sp>
        <p:nvSpPr>
          <p:cNvPr id="5" name="Content Placeholder 4">
            <a:extLst>
              <a:ext uri="{FF2B5EF4-FFF2-40B4-BE49-F238E27FC236}">
                <a16:creationId xmlns:a16="http://schemas.microsoft.com/office/drawing/2014/main" id="{C1A6C380-93BA-1D40-8374-B04508C075DB}"/>
              </a:ext>
            </a:extLst>
          </p:cNvPr>
          <p:cNvSpPr>
            <a:spLocks noGrp="1"/>
          </p:cNvSpPr>
          <p:nvPr>
            <p:ph sz="half" idx="1"/>
          </p:nvPr>
        </p:nvSpPr>
        <p:spPr/>
        <p:txBody>
          <a:bodyPr/>
          <a:lstStyle/>
          <a:p>
            <a:endParaRPr lang="en-US"/>
          </a:p>
        </p:txBody>
      </p:sp>
      <p:pic>
        <p:nvPicPr>
          <p:cNvPr id="8" name="Content Placeholder 8">
            <a:extLst>
              <a:ext uri="{FF2B5EF4-FFF2-40B4-BE49-F238E27FC236}">
                <a16:creationId xmlns:a16="http://schemas.microsoft.com/office/drawing/2014/main" id="{0FAAA361-C5E8-CD48-AC03-72B856FC1739}"/>
              </a:ext>
            </a:extLst>
          </p:cNvPr>
          <p:cNvPicPr>
            <a:picLocks noChangeAspect="1"/>
          </p:cNvPicPr>
          <p:nvPr/>
        </p:nvPicPr>
        <p:blipFill>
          <a:blip r:embed="rId3"/>
          <a:stretch>
            <a:fillRect/>
          </a:stretch>
        </p:blipFill>
        <p:spPr>
          <a:xfrm>
            <a:off x="6096000" y="2020095"/>
            <a:ext cx="6096000" cy="3886200"/>
          </a:xfrm>
          <a:prstGeom prst="rect">
            <a:avLst/>
          </a:prstGeom>
        </p:spPr>
      </p:pic>
    </p:spTree>
    <p:extLst>
      <p:ext uri="{BB962C8B-B14F-4D97-AF65-F5344CB8AC3E}">
        <p14:creationId xmlns:p14="http://schemas.microsoft.com/office/powerpoint/2010/main" val="217810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572D4C-F742-234C-A2E0-FAC0A255EFFF}"/>
              </a:ext>
            </a:extLst>
          </p:cNvPr>
          <p:cNvSpPr>
            <a:spLocks noGrp="1"/>
          </p:cNvSpPr>
          <p:nvPr>
            <p:ph type="title"/>
          </p:nvPr>
        </p:nvSpPr>
        <p:spPr>
          <a:xfrm>
            <a:off x="838200" y="0"/>
            <a:ext cx="10515600" cy="2279561"/>
          </a:xfrm>
        </p:spPr>
        <p:txBody>
          <a:bodyPr>
            <a:normAutofit/>
          </a:bodyPr>
          <a:lstStyle/>
          <a:p>
            <a:pPr algn="ctr"/>
            <a:r>
              <a:rPr lang="en-US" sz="3600" b="1" dirty="0">
                <a:solidFill>
                  <a:srgbClr val="FF0000"/>
                </a:solidFill>
              </a:rPr>
              <a:t>For structuralists, the meaning of a thing</a:t>
            </a:r>
            <a:br>
              <a:rPr lang="en-US" sz="3600" b="1" dirty="0">
                <a:solidFill>
                  <a:srgbClr val="FF0000"/>
                </a:solidFill>
              </a:rPr>
            </a:br>
            <a:r>
              <a:rPr lang="en-US" sz="3600" b="1" dirty="0">
                <a:solidFill>
                  <a:srgbClr val="FF0000"/>
                </a:solidFill>
              </a:rPr>
              <a:t>is in the structure of the thing—and the fact that the thing has a structure that can be discovered</a:t>
            </a:r>
          </a:p>
        </p:txBody>
      </p:sp>
      <p:sp>
        <p:nvSpPr>
          <p:cNvPr id="5" name="Content Placeholder 4">
            <a:extLst>
              <a:ext uri="{FF2B5EF4-FFF2-40B4-BE49-F238E27FC236}">
                <a16:creationId xmlns:a16="http://schemas.microsoft.com/office/drawing/2014/main" id="{3E319163-8E0C-BE4E-A66B-D90EC941BFAB}"/>
              </a:ext>
            </a:extLst>
          </p:cNvPr>
          <p:cNvSpPr>
            <a:spLocks noGrp="1"/>
          </p:cNvSpPr>
          <p:nvPr>
            <p:ph sz="half" idx="1"/>
          </p:nvPr>
        </p:nvSpPr>
        <p:spPr>
          <a:xfrm>
            <a:off x="115910" y="1957589"/>
            <a:ext cx="6410228" cy="4765182"/>
          </a:xfrm>
        </p:spPr>
        <p:txBody>
          <a:bodyPr/>
          <a:lstStyle/>
          <a:p>
            <a:pPr marL="0" indent="0">
              <a:buNone/>
            </a:pPr>
            <a:endParaRPr lang="en-US" dirty="0"/>
          </a:p>
          <a:p>
            <a:pPr marL="0" indent="0">
              <a:buNone/>
            </a:pPr>
            <a:endParaRPr lang="en-US" dirty="0"/>
          </a:p>
          <a:p>
            <a:pPr marL="0" indent="0">
              <a:buNone/>
            </a:pPr>
            <a:r>
              <a:rPr lang="en-US" dirty="0"/>
              <a:t>“The real object corresponding to the sign is absolutely irrelevant to any semiotic purpose…[T]he referent of a sign is…an abstract entity which moreover is only a cultural convention” (Eco, </a:t>
            </a:r>
            <a:r>
              <a:rPr lang="en-US" b="1" dirty="0"/>
              <a:t>1973</a:t>
            </a:r>
            <a:r>
              <a:rPr lang="en-US" dirty="0"/>
              <a:t>)</a:t>
            </a:r>
          </a:p>
          <a:p>
            <a:endParaRPr lang="en-US" dirty="0"/>
          </a:p>
        </p:txBody>
      </p:sp>
      <p:pic>
        <p:nvPicPr>
          <p:cNvPr id="7" name="Content Placeholder 6">
            <a:extLst>
              <a:ext uri="{FF2B5EF4-FFF2-40B4-BE49-F238E27FC236}">
                <a16:creationId xmlns:a16="http://schemas.microsoft.com/office/drawing/2014/main" id="{8CEEBCB0-5134-8E4D-A58A-C6E11722DDEA}"/>
              </a:ext>
            </a:extLst>
          </p:cNvPr>
          <p:cNvPicPr>
            <a:picLocks noGrp="1" noChangeAspect="1"/>
          </p:cNvPicPr>
          <p:nvPr>
            <p:ph sz="half" idx="2"/>
          </p:nvPr>
        </p:nvPicPr>
        <p:blipFill>
          <a:blip r:embed="rId2"/>
          <a:stretch>
            <a:fillRect/>
          </a:stretch>
        </p:blipFill>
        <p:spPr>
          <a:xfrm>
            <a:off x="6256730" y="2498500"/>
            <a:ext cx="5971062" cy="3580327"/>
          </a:xfrm>
        </p:spPr>
      </p:pic>
    </p:spTree>
    <p:extLst>
      <p:ext uri="{BB962C8B-B14F-4D97-AF65-F5344CB8AC3E}">
        <p14:creationId xmlns:p14="http://schemas.microsoft.com/office/powerpoint/2010/main" val="4243445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1056067"/>
          </a:xfrm>
        </p:spPr>
        <p:txBody>
          <a:bodyPr/>
          <a:lstStyle/>
          <a:p>
            <a:pPr algn="ctr"/>
            <a:r>
              <a:rPr lang="en-US" b="1" dirty="0">
                <a:solidFill>
                  <a:srgbClr val="FF0000"/>
                </a:solidFill>
              </a:rPr>
              <a:t>Peircean models of referentiality</a:t>
            </a:r>
          </a:p>
        </p:txBody>
      </p:sp>
      <p:sp>
        <p:nvSpPr>
          <p:cNvPr id="3" name="Content Placeholder 2"/>
          <p:cNvSpPr>
            <a:spLocks noGrp="1"/>
          </p:cNvSpPr>
          <p:nvPr>
            <p:ph idx="1"/>
          </p:nvPr>
        </p:nvSpPr>
        <p:spPr>
          <a:xfrm>
            <a:off x="553793" y="1571224"/>
            <a:ext cx="11191740" cy="5100032"/>
          </a:xfrm>
        </p:spPr>
        <p:txBody>
          <a:bodyPr>
            <a:normAutofit/>
          </a:bodyPr>
          <a:lstStyle/>
          <a:p>
            <a:r>
              <a:rPr lang="en-US" sz="3600" dirty="0"/>
              <a:t>In his work, Peirce developed </a:t>
            </a:r>
            <a:r>
              <a:rPr lang="en-US" sz="3600" i="1" dirty="0"/>
              <a:t>relational</a:t>
            </a:r>
            <a:r>
              <a:rPr lang="en-US" sz="3600" dirty="0"/>
              <a:t> models of signification that are described as referential</a:t>
            </a:r>
          </a:p>
          <a:p>
            <a:r>
              <a:rPr lang="en-US" sz="3600" dirty="0"/>
              <a:t>Symbolic: </a:t>
            </a:r>
            <a:r>
              <a:rPr lang="en-US" sz="3600" b="1" dirty="0"/>
              <a:t>arbitrary and conventional </a:t>
            </a:r>
            <a:r>
              <a:rPr lang="en-US" sz="3600" dirty="0"/>
              <a:t>relationship between signifier and signified (e.g. </a:t>
            </a:r>
            <a:r>
              <a:rPr lang="en-US" sz="3600" dirty="0">
                <a:solidFill>
                  <a:srgbClr val="FF0000"/>
                </a:solidFill>
              </a:rPr>
              <a:t>alphabet; traffic light</a:t>
            </a:r>
            <a:r>
              <a:rPr lang="en-US" sz="3600" dirty="0"/>
              <a:t>)</a:t>
            </a:r>
          </a:p>
          <a:p>
            <a:r>
              <a:rPr lang="en-US" sz="3600" dirty="0"/>
              <a:t>Iconic: </a:t>
            </a:r>
            <a:r>
              <a:rPr lang="en-US" sz="3600" b="1" dirty="0"/>
              <a:t>perceived</a:t>
            </a:r>
            <a:r>
              <a:rPr lang="en-US" sz="3600" dirty="0"/>
              <a:t> </a:t>
            </a:r>
            <a:r>
              <a:rPr lang="en-US" sz="3600" b="1" dirty="0"/>
              <a:t>resemblance or imitation </a:t>
            </a:r>
            <a:r>
              <a:rPr lang="en-US" sz="3600" dirty="0"/>
              <a:t>between signifier and signified (e.g. </a:t>
            </a:r>
            <a:r>
              <a:rPr lang="en-US" sz="3600" dirty="0">
                <a:solidFill>
                  <a:srgbClr val="FF0000"/>
                </a:solidFill>
              </a:rPr>
              <a:t>sound effect; cartoon of person</a:t>
            </a:r>
            <a:r>
              <a:rPr lang="en-US" sz="3600" dirty="0"/>
              <a:t>)</a:t>
            </a:r>
          </a:p>
          <a:p>
            <a:r>
              <a:rPr lang="en-US" sz="3600" dirty="0"/>
              <a:t>Indexical: </a:t>
            </a:r>
            <a:r>
              <a:rPr lang="en-US" sz="3600" b="1" dirty="0"/>
              <a:t>inferred connection </a:t>
            </a:r>
            <a:r>
              <a:rPr lang="en-US" sz="3600" dirty="0"/>
              <a:t>between signifier and signified (e.g. </a:t>
            </a:r>
            <a:r>
              <a:rPr lang="en-US" sz="3600" dirty="0">
                <a:solidFill>
                  <a:srgbClr val="FF0000"/>
                </a:solidFill>
              </a:rPr>
              <a:t>medical symptoms; ringing telephone</a:t>
            </a:r>
            <a:r>
              <a:rPr lang="en-US" sz="3600" dirty="0"/>
              <a:t>)</a:t>
            </a:r>
          </a:p>
        </p:txBody>
      </p:sp>
    </p:spTree>
    <p:extLst>
      <p:ext uri="{BB962C8B-B14F-4D97-AF65-F5344CB8AC3E}">
        <p14:creationId xmlns:p14="http://schemas.microsoft.com/office/powerpoint/2010/main" val="1438237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p:txBody>
          <a:bodyPr/>
          <a:lstStyle/>
          <a:p>
            <a:pPr algn="ctr"/>
            <a:r>
              <a:rPr lang="en-US" b="1" dirty="0">
                <a:solidFill>
                  <a:srgbClr val="FF0000"/>
                </a:solidFill>
              </a:rPr>
              <a:t>Symbolic: Signifier as </a:t>
            </a:r>
            <a:r>
              <a:rPr lang="en-US" b="1" i="1" dirty="0">
                <a:solidFill>
                  <a:srgbClr val="FF0000"/>
                </a:solidFill>
              </a:rPr>
              <a:t>Conventional Reference</a:t>
            </a:r>
          </a:p>
        </p:txBody>
      </p:sp>
      <p:pic>
        <p:nvPicPr>
          <p:cNvPr id="8" name="Content Placeholder 7">
            <a:extLst>
              <a:ext uri="{FF2B5EF4-FFF2-40B4-BE49-F238E27FC236}">
                <a16:creationId xmlns:a16="http://schemas.microsoft.com/office/drawing/2014/main" id="{22D4CF2D-B3F6-D24C-B609-DAC5B4B46F90}"/>
              </a:ext>
            </a:extLst>
          </p:cNvPr>
          <p:cNvPicPr>
            <a:picLocks noGrp="1" noChangeAspect="1"/>
          </p:cNvPicPr>
          <p:nvPr>
            <p:ph sz="half" idx="1"/>
          </p:nvPr>
        </p:nvPicPr>
        <p:blipFill>
          <a:blip r:embed="rId2"/>
          <a:stretch>
            <a:fillRect/>
          </a:stretch>
        </p:blipFill>
        <p:spPr>
          <a:xfrm>
            <a:off x="1285704" y="1983581"/>
            <a:ext cx="4029016" cy="4351338"/>
          </a:xfrm>
        </p:spPr>
      </p:pic>
      <p:pic>
        <p:nvPicPr>
          <p:cNvPr id="10" name="Content Placeholder 9">
            <a:extLst>
              <a:ext uri="{FF2B5EF4-FFF2-40B4-BE49-F238E27FC236}">
                <a16:creationId xmlns:a16="http://schemas.microsoft.com/office/drawing/2014/main" id="{3FC68BD8-C195-CD4E-BE7A-CB41484DDE5C}"/>
              </a:ext>
            </a:extLst>
          </p:cNvPr>
          <p:cNvPicPr>
            <a:picLocks noGrp="1" noChangeAspect="1"/>
          </p:cNvPicPr>
          <p:nvPr>
            <p:ph sz="half" idx="2"/>
          </p:nvPr>
        </p:nvPicPr>
        <p:blipFill>
          <a:blip r:embed="rId3"/>
          <a:stretch>
            <a:fillRect/>
          </a:stretch>
        </p:blipFill>
        <p:spPr>
          <a:xfrm>
            <a:off x="6748494" y="1825625"/>
            <a:ext cx="4667250" cy="4667250"/>
          </a:xfrm>
        </p:spPr>
      </p:pic>
    </p:spTree>
    <p:extLst>
      <p:ext uri="{BB962C8B-B14F-4D97-AF65-F5344CB8AC3E}">
        <p14:creationId xmlns:p14="http://schemas.microsoft.com/office/powerpoint/2010/main" val="3276773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p:txBody>
          <a:bodyPr/>
          <a:lstStyle/>
          <a:p>
            <a:pPr algn="ctr"/>
            <a:r>
              <a:rPr lang="en-US" b="1" dirty="0">
                <a:solidFill>
                  <a:srgbClr val="FF0000"/>
                </a:solidFill>
              </a:rPr>
              <a:t>Iconicity: Signifier as </a:t>
            </a:r>
            <a:r>
              <a:rPr lang="en-US" b="1" i="1" dirty="0">
                <a:solidFill>
                  <a:srgbClr val="FF0000"/>
                </a:solidFill>
              </a:rPr>
              <a:t>Perceived Resemblance to experience </a:t>
            </a:r>
            <a:r>
              <a:rPr lang="en-US" b="1" dirty="0">
                <a:solidFill>
                  <a:srgbClr val="FF0000"/>
                </a:solidFill>
              </a:rPr>
              <a:t>(“place to eat coming up”)</a:t>
            </a:r>
          </a:p>
        </p:txBody>
      </p:sp>
      <p:pic>
        <p:nvPicPr>
          <p:cNvPr id="11" name="Content Placeholder 10">
            <a:extLst>
              <a:ext uri="{FF2B5EF4-FFF2-40B4-BE49-F238E27FC236}">
                <a16:creationId xmlns:a16="http://schemas.microsoft.com/office/drawing/2014/main" id="{1734276E-879D-0F45-9414-EC874E4DC382}"/>
              </a:ext>
            </a:extLst>
          </p:cNvPr>
          <p:cNvPicPr>
            <a:picLocks noGrp="1" noChangeAspect="1"/>
          </p:cNvPicPr>
          <p:nvPr>
            <p:ph sz="half" idx="1"/>
          </p:nvPr>
        </p:nvPicPr>
        <p:blipFill>
          <a:blip r:embed="rId2"/>
          <a:stretch>
            <a:fillRect/>
          </a:stretch>
        </p:blipFill>
        <p:spPr>
          <a:xfrm>
            <a:off x="593501" y="1806037"/>
            <a:ext cx="4686837" cy="4686837"/>
          </a:xfrm>
        </p:spPr>
      </p:pic>
      <p:pic>
        <p:nvPicPr>
          <p:cNvPr id="17" name="Content Placeholder 16">
            <a:extLst>
              <a:ext uri="{FF2B5EF4-FFF2-40B4-BE49-F238E27FC236}">
                <a16:creationId xmlns:a16="http://schemas.microsoft.com/office/drawing/2014/main" id="{4DA7AB40-8CA7-4943-B526-A445EE5B0986}"/>
              </a:ext>
            </a:extLst>
          </p:cNvPr>
          <p:cNvPicPr>
            <a:picLocks noGrp="1" noChangeAspect="1"/>
          </p:cNvPicPr>
          <p:nvPr>
            <p:ph sz="half" idx="2"/>
          </p:nvPr>
        </p:nvPicPr>
        <p:blipFill>
          <a:blip r:embed="rId3"/>
          <a:stretch>
            <a:fillRect/>
          </a:stretch>
        </p:blipFill>
        <p:spPr>
          <a:xfrm>
            <a:off x="6172200" y="1988441"/>
            <a:ext cx="5797786" cy="4504433"/>
          </a:xfrm>
        </p:spPr>
      </p:pic>
    </p:spTree>
    <p:extLst>
      <p:ext uri="{BB962C8B-B14F-4D97-AF65-F5344CB8AC3E}">
        <p14:creationId xmlns:p14="http://schemas.microsoft.com/office/powerpoint/2010/main" val="3226394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p:txBody>
          <a:bodyPr/>
          <a:lstStyle/>
          <a:p>
            <a:pPr algn="ctr"/>
            <a:r>
              <a:rPr lang="en-US" b="1" dirty="0">
                <a:solidFill>
                  <a:srgbClr val="FF0000"/>
                </a:solidFill>
              </a:rPr>
              <a:t>Iconicity: Signifier not as perceived resemblance but as </a:t>
            </a:r>
            <a:r>
              <a:rPr lang="en-US" b="1" i="1" dirty="0">
                <a:solidFill>
                  <a:srgbClr val="FF0000"/>
                </a:solidFill>
              </a:rPr>
              <a:t>Analogy </a:t>
            </a:r>
            <a:r>
              <a:rPr lang="en-US" b="1" dirty="0">
                <a:solidFill>
                  <a:srgbClr val="FF0000"/>
                </a:solidFill>
              </a:rPr>
              <a:t>(“Home”)</a:t>
            </a:r>
          </a:p>
        </p:txBody>
      </p:sp>
      <p:pic>
        <p:nvPicPr>
          <p:cNvPr id="12" name="Content Placeholder 11">
            <a:extLst>
              <a:ext uri="{FF2B5EF4-FFF2-40B4-BE49-F238E27FC236}">
                <a16:creationId xmlns:a16="http://schemas.microsoft.com/office/drawing/2014/main" id="{0FDF6DD5-589D-8B4A-B587-7D8DC1950D68}"/>
              </a:ext>
            </a:extLst>
          </p:cNvPr>
          <p:cNvPicPr>
            <a:picLocks noGrp="1" noChangeAspect="1"/>
          </p:cNvPicPr>
          <p:nvPr>
            <p:ph sz="half" idx="2"/>
          </p:nvPr>
        </p:nvPicPr>
        <p:blipFill>
          <a:blip r:embed="rId2"/>
          <a:stretch>
            <a:fillRect/>
          </a:stretch>
        </p:blipFill>
        <p:spPr>
          <a:xfrm>
            <a:off x="6781799" y="2020093"/>
            <a:ext cx="4244661" cy="4244661"/>
          </a:xfrm>
        </p:spPr>
      </p:pic>
      <p:pic>
        <p:nvPicPr>
          <p:cNvPr id="16" name="Content Placeholder 15">
            <a:extLst>
              <a:ext uri="{FF2B5EF4-FFF2-40B4-BE49-F238E27FC236}">
                <a16:creationId xmlns:a16="http://schemas.microsoft.com/office/drawing/2014/main" id="{E523FD7C-2609-3946-8178-79F6E1F9919A}"/>
              </a:ext>
            </a:extLst>
          </p:cNvPr>
          <p:cNvPicPr>
            <a:picLocks noGrp="1" noChangeAspect="1"/>
          </p:cNvPicPr>
          <p:nvPr>
            <p:ph sz="half" idx="1"/>
          </p:nvPr>
        </p:nvPicPr>
        <p:blipFill>
          <a:blip r:embed="rId3"/>
          <a:stretch>
            <a:fillRect/>
          </a:stretch>
        </p:blipFill>
        <p:spPr>
          <a:xfrm>
            <a:off x="992746" y="2169028"/>
            <a:ext cx="4244662" cy="4095726"/>
          </a:xfrm>
        </p:spPr>
      </p:pic>
    </p:spTree>
    <p:extLst>
      <p:ext uri="{BB962C8B-B14F-4D97-AF65-F5344CB8AC3E}">
        <p14:creationId xmlns:p14="http://schemas.microsoft.com/office/powerpoint/2010/main" val="389125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p:txBody>
          <a:bodyPr/>
          <a:lstStyle/>
          <a:p>
            <a:pPr algn="ctr"/>
            <a:r>
              <a:rPr lang="en-US" b="1" dirty="0">
                <a:solidFill>
                  <a:srgbClr val="FF0000"/>
                </a:solidFill>
              </a:rPr>
              <a:t>Iconicity: Signifier as </a:t>
            </a:r>
            <a:r>
              <a:rPr lang="en-US" b="1" i="1" dirty="0">
                <a:solidFill>
                  <a:srgbClr val="FF0000"/>
                </a:solidFill>
              </a:rPr>
              <a:t>Analogy </a:t>
            </a:r>
            <a:r>
              <a:rPr lang="en-US" b="1" dirty="0">
                <a:solidFill>
                  <a:srgbClr val="FF0000"/>
                </a:solidFill>
              </a:rPr>
              <a:t>(to “Home”)</a:t>
            </a:r>
          </a:p>
        </p:txBody>
      </p:sp>
      <p:pic>
        <p:nvPicPr>
          <p:cNvPr id="12" name="Content Placeholder 11">
            <a:extLst>
              <a:ext uri="{FF2B5EF4-FFF2-40B4-BE49-F238E27FC236}">
                <a16:creationId xmlns:a16="http://schemas.microsoft.com/office/drawing/2014/main" id="{0FDF6DD5-589D-8B4A-B587-7D8DC1950D68}"/>
              </a:ext>
            </a:extLst>
          </p:cNvPr>
          <p:cNvPicPr>
            <a:picLocks noGrp="1" noChangeAspect="1"/>
          </p:cNvPicPr>
          <p:nvPr>
            <p:ph sz="half" idx="2"/>
          </p:nvPr>
        </p:nvPicPr>
        <p:blipFill>
          <a:blip r:embed="rId2"/>
          <a:stretch>
            <a:fillRect/>
          </a:stretch>
        </p:blipFill>
        <p:spPr>
          <a:xfrm>
            <a:off x="6781799" y="2020093"/>
            <a:ext cx="4244661" cy="4244661"/>
          </a:xfrm>
        </p:spPr>
      </p:pic>
      <p:sp>
        <p:nvSpPr>
          <p:cNvPr id="4" name="Content Placeholder 3">
            <a:extLst>
              <a:ext uri="{FF2B5EF4-FFF2-40B4-BE49-F238E27FC236}">
                <a16:creationId xmlns:a16="http://schemas.microsoft.com/office/drawing/2014/main" id="{8052F0D8-8C4E-D744-931A-E3866F2A7724}"/>
              </a:ext>
            </a:extLst>
          </p:cNvPr>
          <p:cNvSpPr>
            <a:spLocks noGrp="1"/>
          </p:cNvSpPr>
          <p:nvPr>
            <p:ph sz="half" idx="1"/>
          </p:nvPr>
        </p:nvSpPr>
        <p:spPr/>
        <p:txBody>
          <a:bodyPr/>
          <a:lstStyle/>
          <a:p>
            <a:r>
              <a:rPr lang="en-US" dirty="0"/>
              <a:t>“The icon has no dynamical connection with the object it represents….[it] gives no assurance that any such object as it represents really exists” (Peirce, quoted in Chandler, 50)</a:t>
            </a:r>
          </a:p>
        </p:txBody>
      </p:sp>
    </p:spTree>
    <p:extLst>
      <p:ext uri="{BB962C8B-B14F-4D97-AF65-F5344CB8AC3E}">
        <p14:creationId xmlns:p14="http://schemas.microsoft.com/office/powerpoint/2010/main" val="3593815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a:xfrm>
            <a:off x="518911" y="1"/>
            <a:ext cx="11154177" cy="1249081"/>
          </a:xfrm>
        </p:spPr>
        <p:txBody>
          <a:bodyPr>
            <a:normAutofit fontScale="90000"/>
          </a:bodyPr>
          <a:lstStyle/>
          <a:p>
            <a:pPr algn="ctr"/>
            <a:r>
              <a:rPr lang="en-US" b="1" dirty="0">
                <a:solidFill>
                  <a:srgbClr val="FF0000"/>
                </a:solidFill>
              </a:rPr>
              <a:t>Indexicality: Signifier as </a:t>
            </a:r>
            <a:r>
              <a:rPr lang="en-US" b="1" i="1" dirty="0">
                <a:solidFill>
                  <a:srgbClr val="FF0000"/>
                </a:solidFill>
              </a:rPr>
              <a:t>inferred connection </a:t>
            </a:r>
            <a:r>
              <a:rPr lang="en-US" b="1" dirty="0">
                <a:solidFill>
                  <a:srgbClr val="FF0000"/>
                </a:solidFill>
              </a:rPr>
              <a:t>(The first photographs by Louis Daguerre (late 1830s)</a:t>
            </a:r>
          </a:p>
        </p:txBody>
      </p:sp>
      <p:pic>
        <p:nvPicPr>
          <p:cNvPr id="7" name="Content Placeholder 6">
            <a:extLst>
              <a:ext uri="{FF2B5EF4-FFF2-40B4-BE49-F238E27FC236}">
                <a16:creationId xmlns:a16="http://schemas.microsoft.com/office/drawing/2014/main" id="{30FA535F-66E9-674F-9116-DDA7CB62D81C}"/>
              </a:ext>
            </a:extLst>
          </p:cNvPr>
          <p:cNvPicPr>
            <a:picLocks noGrp="1" noChangeAspect="1"/>
          </p:cNvPicPr>
          <p:nvPr>
            <p:ph sz="half" idx="1"/>
          </p:nvPr>
        </p:nvPicPr>
        <p:blipFill>
          <a:blip r:embed="rId2"/>
          <a:stretch>
            <a:fillRect/>
          </a:stretch>
        </p:blipFill>
        <p:spPr>
          <a:xfrm>
            <a:off x="5756935" y="2189409"/>
            <a:ext cx="6417307" cy="4668591"/>
          </a:xfrm>
        </p:spPr>
      </p:pic>
      <p:pic>
        <p:nvPicPr>
          <p:cNvPr id="9" name="Content Placeholder 8">
            <a:extLst>
              <a:ext uri="{FF2B5EF4-FFF2-40B4-BE49-F238E27FC236}">
                <a16:creationId xmlns:a16="http://schemas.microsoft.com/office/drawing/2014/main" id="{5C6A1D84-9AC0-A44B-82D4-47C7AA519FA2}"/>
              </a:ext>
            </a:extLst>
          </p:cNvPr>
          <p:cNvPicPr>
            <a:picLocks noGrp="1" noChangeAspect="1"/>
          </p:cNvPicPr>
          <p:nvPr>
            <p:ph sz="half" idx="2"/>
          </p:nvPr>
        </p:nvPicPr>
        <p:blipFill>
          <a:blip r:embed="rId3"/>
          <a:stretch>
            <a:fillRect/>
          </a:stretch>
        </p:blipFill>
        <p:spPr>
          <a:xfrm>
            <a:off x="1" y="1249082"/>
            <a:ext cx="5709928" cy="4095650"/>
          </a:xfrm>
        </p:spPr>
      </p:pic>
    </p:spTree>
    <p:extLst>
      <p:ext uri="{BB962C8B-B14F-4D97-AF65-F5344CB8AC3E}">
        <p14:creationId xmlns:p14="http://schemas.microsoft.com/office/powerpoint/2010/main" val="131495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E1AD-5E4E-D84E-A60A-0DBC882A2393}"/>
              </a:ext>
            </a:extLst>
          </p:cNvPr>
          <p:cNvSpPr>
            <a:spLocks noGrp="1"/>
          </p:cNvSpPr>
          <p:nvPr>
            <p:ph type="title"/>
          </p:nvPr>
        </p:nvSpPr>
        <p:spPr>
          <a:xfrm>
            <a:off x="518911" y="-257577"/>
            <a:ext cx="11154177" cy="1506659"/>
          </a:xfrm>
        </p:spPr>
        <p:txBody>
          <a:bodyPr>
            <a:noAutofit/>
          </a:bodyPr>
          <a:lstStyle/>
          <a:p>
            <a:pPr algn="ctr"/>
            <a:r>
              <a:rPr lang="en-US" sz="3600" b="1" dirty="0">
                <a:solidFill>
                  <a:srgbClr val="FF0000"/>
                </a:solidFill>
              </a:rPr>
              <a:t>Indexicality: Abraham Lincoln </a:t>
            </a:r>
            <a:r>
              <a:rPr lang="en-US" sz="3600" b="1" i="1" dirty="0">
                <a:solidFill>
                  <a:srgbClr val="FF0000"/>
                </a:solidFill>
              </a:rPr>
              <a:t>Daguerreotype </a:t>
            </a:r>
            <a:r>
              <a:rPr lang="en-US" sz="3600" b="1" dirty="0">
                <a:solidFill>
                  <a:srgbClr val="FF0000"/>
                </a:solidFill>
              </a:rPr>
              <a:t>(ca. 1846)</a:t>
            </a:r>
          </a:p>
        </p:txBody>
      </p:sp>
      <p:sp>
        <p:nvSpPr>
          <p:cNvPr id="4" name="Content Placeholder 3">
            <a:extLst>
              <a:ext uri="{FF2B5EF4-FFF2-40B4-BE49-F238E27FC236}">
                <a16:creationId xmlns:a16="http://schemas.microsoft.com/office/drawing/2014/main" id="{D824EC33-8466-DB49-9660-CBF34CCB736B}"/>
              </a:ext>
            </a:extLst>
          </p:cNvPr>
          <p:cNvSpPr>
            <a:spLocks noGrp="1"/>
          </p:cNvSpPr>
          <p:nvPr>
            <p:ph sz="half" idx="2"/>
          </p:nvPr>
        </p:nvSpPr>
        <p:spPr>
          <a:xfrm>
            <a:off x="334851" y="1249082"/>
            <a:ext cx="6053070" cy="5422174"/>
          </a:xfrm>
        </p:spPr>
        <p:txBody>
          <a:bodyPr>
            <a:normAutofit fontScale="92500" lnSpcReduction="10000"/>
          </a:bodyPr>
          <a:lstStyle/>
          <a:p>
            <a:pPr marL="0" indent="0">
              <a:buNone/>
            </a:pPr>
            <a:r>
              <a:rPr lang="en-US" dirty="0"/>
              <a:t>“Photography is not representation…the camera is not being used to represent something but to point to it” (Scruton 1983, quoted in Chandler, 53)</a:t>
            </a:r>
          </a:p>
          <a:p>
            <a:pPr marL="0" indent="0">
              <a:buNone/>
            </a:pPr>
            <a:endParaRPr lang="en-US" dirty="0"/>
          </a:p>
          <a:p>
            <a:pPr marL="0" indent="0">
              <a:buNone/>
            </a:pPr>
            <a:r>
              <a:rPr lang="en-US" dirty="0"/>
              <a:t>“A photograph…owing to its optical connection with its object, is evidence that that appearance corresponds to a reality” (Peirce, quoted in Chandler, 53)</a:t>
            </a:r>
          </a:p>
          <a:p>
            <a:pPr marL="0" indent="0">
              <a:buNone/>
            </a:pPr>
            <a:endParaRPr lang="en-US" dirty="0"/>
          </a:p>
          <a:p>
            <a:pPr marL="0" indent="0">
              <a:buNone/>
            </a:pPr>
            <a:r>
              <a:rPr lang="en-US" dirty="0"/>
              <a:t>“The indexical nature of the photograph – the causative link between the pre-photographic referent and the sign – can guarantee nothing at the level of meaning” (</a:t>
            </a:r>
            <a:r>
              <a:rPr lang="en-US" dirty="0" err="1"/>
              <a:t>Tagg</a:t>
            </a:r>
            <a:r>
              <a:rPr lang="en-US" dirty="0"/>
              <a:t> 1988, quoted in Chandler, 54)</a:t>
            </a:r>
          </a:p>
        </p:txBody>
      </p:sp>
      <p:pic>
        <p:nvPicPr>
          <p:cNvPr id="10" name="Content Placeholder 9">
            <a:extLst>
              <a:ext uri="{FF2B5EF4-FFF2-40B4-BE49-F238E27FC236}">
                <a16:creationId xmlns:a16="http://schemas.microsoft.com/office/drawing/2014/main" id="{D0651670-12F2-5946-AC33-25B8971E88C2}"/>
              </a:ext>
            </a:extLst>
          </p:cNvPr>
          <p:cNvPicPr>
            <a:picLocks noGrp="1" noChangeAspect="1"/>
          </p:cNvPicPr>
          <p:nvPr>
            <p:ph sz="half" idx="1"/>
          </p:nvPr>
        </p:nvPicPr>
        <p:blipFill>
          <a:blip r:embed="rId2"/>
          <a:stretch>
            <a:fillRect/>
          </a:stretch>
        </p:blipFill>
        <p:spPr>
          <a:xfrm>
            <a:off x="6838680" y="927857"/>
            <a:ext cx="4584879" cy="5930143"/>
          </a:xfrm>
        </p:spPr>
      </p:pic>
    </p:spTree>
    <p:extLst>
      <p:ext uri="{BB962C8B-B14F-4D97-AF65-F5344CB8AC3E}">
        <p14:creationId xmlns:p14="http://schemas.microsoft.com/office/powerpoint/2010/main" val="3661724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E3A2BF-359E-EE42-A08D-C8D4E0757E5A}"/>
              </a:ext>
            </a:extLst>
          </p:cNvPr>
          <p:cNvSpPr>
            <a:spLocks noGrp="1"/>
          </p:cNvSpPr>
          <p:nvPr>
            <p:ph type="title"/>
          </p:nvPr>
        </p:nvSpPr>
        <p:spPr/>
        <p:txBody>
          <a:bodyPr>
            <a:normAutofit/>
          </a:bodyPr>
          <a:lstStyle/>
          <a:p>
            <a:pPr algn="ctr"/>
            <a:r>
              <a:rPr lang="en-US" dirty="0"/>
              <a:t>Mixed modes: when do symbolic, iconic, and indexical signs overlap? </a:t>
            </a:r>
          </a:p>
        </p:txBody>
      </p:sp>
      <p:sp>
        <p:nvSpPr>
          <p:cNvPr id="6" name="Content Placeholder 5">
            <a:extLst>
              <a:ext uri="{FF2B5EF4-FFF2-40B4-BE49-F238E27FC236}">
                <a16:creationId xmlns:a16="http://schemas.microsoft.com/office/drawing/2014/main" id="{C289E490-C329-9946-933C-C80178A5E300}"/>
              </a:ext>
            </a:extLst>
          </p:cNvPr>
          <p:cNvSpPr>
            <a:spLocks noGrp="1"/>
          </p:cNvSpPr>
          <p:nvPr>
            <p:ph sz="half" idx="1"/>
          </p:nvPr>
        </p:nvSpPr>
        <p:spPr/>
        <p:txBody>
          <a:bodyPr>
            <a:normAutofit/>
          </a:bodyPr>
          <a:lstStyle/>
          <a:p>
            <a:endParaRPr lang="en-US" dirty="0"/>
          </a:p>
          <a:p>
            <a:r>
              <a:rPr lang="en-US" dirty="0"/>
              <a:t>As a sign, “A Rolex is an </a:t>
            </a:r>
            <a:r>
              <a:rPr lang="en-US" b="1" i="1" dirty="0">
                <a:solidFill>
                  <a:srgbClr val="FF0000"/>
                </a:solidFill>
              </a:rPr>
              <a:t>index</a:t>
            </a:r>
            <a:r>
              <a:rPr lang="en-US" dirty="0"/>
              <a:t> of wealth…but social usage has become a conventional </a:t>
            </a:r>
            <a:r>
              <a:rPr lang="en-US" b="1" i="1" dirty="0">
                <a:solidFill>
                  <a:srgbClr val="FF0000"/>
                </a:solidFill>
              </a:rPr>
              <a:t>symbol</a:t>
            </a:r>
            <a:r>
              <a:rPr lang="en-US" dirty="0"/>
              <a:t> of wealth” (i.e. a status symbol) (Chandler 56, my emphasis)</a:t>
            </a:r>
          </a:p>
        </p:txBody>
      </p:sp>
      <p:pic>
        <p:nvPicPr>
          <p:cNvPr id="9" name="Content Placeholder 8">
            <a:extLst>
              <a:ext uri="{FF2B5EF4-FFF2-40B4-BE49-F238E27FC236}">
                <a16:creationId xmlns:a16="http://schemas.microsoft.com/office/drawing/2014/main" id="{F26BE481-5387-B24C-9AE4-172BAB87011A}"/>
              </a:ext>
            </a:extLst>
          </p:cNvPr>
          <p:cNvPicPr>
            <a:picLocks noGrp="1" noChangeAspect="1"/>
          </p:cNvPicPr>
          <p:nvPr>
            <p:ph sz="half" idx="2"/>
          </p:nvPr>
        </p:nvPicPr>
        <p:blipFill>
          <a:blip r:embed="rId2"/>
          <a:stretch>
            <a:fillRect/>
          </a:stretch>
        </p:blipFill>
        <p:spPr>
          <a:xfrm>
            <a:off x="6172199" y="2101373"/>
            <a:ext cx="5557621" cy="4075589"/>
          </a:xfrm>
        </p:spPr>
      </p:pic>
    </p:spTree>
    <p:extLst>
      <p:ext uri="{BB962C8B-B14F-4D97-AF65-F5344CB8AC3E}">
        <p14:creationId xmlns:p14="http://schemas.microsoft.com/office/powerpoint/2010/main" val="3447208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218835"/>
            <a:ext cx="5695790" cy="6511225"/>
          </a:xfrm>
        </p:spPr>
        <p:txBody>
          <a:bodyPr>
            <a:normAutofit fontScale="90000"/>
          </a:bodyPr>
          <a:lstStyle/>
          <a:p>
            <a:r>
              <a:rPr lang="en-US" sz="3200" i="1" dirty="0">
                <a:latin typeface="+mn-lt"/>
                <a:cs typeface="Arial" panose="020B0604020202020204" pitchFamily="34" charset="0"/>
              </a:rPr>
              <a:t>Migrant Mother</a:t>
            </a:r>
            <a:br>
              <a:rPr lang="en-US" sz="3200" i="1" dirty="0">
                <a:latin typeface="+mn-lt"/>
                <a:cs typeface="Arial" panose="020B0604020202020204" pitchFamily="34" charset="0"/>
              </a:rPr>
            </a:br>
            <a:r>
              <a:rPr lang="en-US" sz="3200" dirty="0">
                <a:latin typeface="+mn-lt"/>
                <a:cs typeface="Arial" panose="020B0604020202020204" pitchFamily="34" charset="0"/>
              </a:rPr>
              <a:t>(Dorothea Lange, US, 1936)</a:t>
            </a:r>
            <a:br>
              <a:rPr lang="en-US" sz="3200" dirty="0">
                <a:latin typeface="+mn-lt"/>
                <a:cs typeface="Arial" panose="020B0604020202020204" pitchFamily="34" charset="0"/>
              </a:rPr>
            </a:br>
            <a:br>
              <a:rPr lang="en-US" sz="3200" dirty="0">
                <a:latin typeface="+mn-lt"/>
                <a:cs typeface="Arial" panose="020B0604020202020204" pitchFamily="34" charset="0"/>
              </a:rPr>
            </a:br>
            <a:br>
              <a:rPr lang="en-US" sz="3200" dirty="0">
                <a:latin typeface="+mn-lt"/>
                <a:cs typeface="Arial" panose="020B0604020202020204" pitchFamily="34" charset="0"/>
              </a:rPr>
            </a:br>
            <a:r>
              <a:rPr lang="en-US" sz="3200" dirty="0">
                <a:latin typeface="+mn-lt"/>
                <a:cs typeface="Arial" panose="020B0604020202020204" pitchFamily="34" charset="0"/>
              </a:rPr>
              <a:t>Is </a:t>
            </a:r>
            <a:r>
              <a:rPr lang="en-US" sz="3200" i="1" dirty="0">
                <a:latin typeface="+mn-lt"/>
                <a:cs typeface="Arial" panose="020B0604020202020204" pitchFamily="34" charset="0"/>
              </a:rPr>
              <a:t>Migrant Mother </a:t>
            </a:r>
            <a:r>
              <a:rPr lang="en-US" sz="3200" dirty="0">
                <a:latin typeface="+mn-lt"/>
                <a:cs typeface="Arial" panose="020B0604020202020204" pitchFamily="34" charset="0"/>
              </a:rPr>
              <a:t>a </a:t>
            </a:r>
            <a:r>
              <a:rPr lang="en-US" sz="3200" i="1" dirty="0">
                <a:latin typeface="+mn-lt"/>
                <a:cs typeface="Arial" panose="020B0604020202020204" pitchFamily="34" charset="0"/>
              </a:rPr>
              <a:t>symbolic</a:t>
            </a:r>
            <a:r>
              <a:rPr lang="en-US" sz="3200" dirty="0">
                <a:latin typeface="+mn-lt"/>
                <a:cs typeface="Arial" panose="020B0604020202020204" pitchFamily="34" charset="0"/>
              </a:rPr>
              <a:t> sign? An </a:t>
            </a:r>
            <a:r>
              <a:rPr lang="en-US" sz="3200" i="1" dirty="0">
                <a:latin typeface="+mn-lt"/>
                <a:cs typeface="Arial" panose="020B0604020202020204" pitchFamily="34" charset="0"/>
              </a:rPr>
              <a:t>iconic</a:t>
            </a:r>
            <a:r>
              <a:rPr lang="en-US" sz="3200" dirty="0">
                <a:latin typeface="+mn-lt"/>
                <a:cs typeface="Arial" panose="020B0604020202020204" pitchFamily="34" charset="0"/>
              </a:rPr>
              <a:t> sign? An </a:t>
            </a:r>
            <a:r>
              <a:rPr lang="en-US" sz="3200" i="1" dirty="0">
                <a:latin typeface="+mn-lt"/>
                <a:cs typeface="Arial" panose="020B0604020202020204" pitchFamily="34" charset="0"/>
              </a:rPr>
              <a:t>indexical</a:t>
            </a:r>
            <a:r>
              <a:rPr lang="en-US" sz="3200" dirty="0">
                <a:latin typeface="+mn-lt"/>
                <a:cs typeface="Arial" panose="020B0604020202020204" pitchFamily="34" charset="0"/>
              </a:rPr>
              <a:t> sign?</a:t>
            </a:r>
            <a:br>
              <a:rPr lang="en-US" sz="3200" dirty="0">
                <a:latin typeface="+mn-lt"/>
                <a:cs typeface="Arial" panose="020B0604020202020204" pitchFamily="34" charset="0"/>
              </a:rPr>
            </a:br>
            <a:br>
              <a:rPr lang="en-US" sz="3200" dirty="0">
                <a:latin typeface="+mn-lt"/>
                <a:cs typeface="Arial" panose="020B0604020202020204" pitchFamily="34" charset="0"/>
              </a:rPr>
            </a:br>
            <a:r>
              <a:rPr lang="en-US" sz="3200" dirty="0">
                <a:latin typeface="+mn-lt"/>
                <a:cs typeface="Arial" panose="020B0604020202020204" pitchFamily="34" charset="0"/>
              </a:rPr>
              <a:t>Is the “meaning” of the photograph "inherent” to it, does it only have meaning (and therefore power) because of its semiotic significance?</a:t>
            </a:r>
            <a:br>
              <a:rPr lang="en-US" sz="3200" dirty="0">
                <a:latin typeface="+mn-lt"/>
                <a:cs typeface="Arial" panose="020B0604020202020204" pitchFamily="34" charset="0"/>
              </a:rPr>
            </a:br>
            <a:br>
              <a:rPr lang="en-US" sz="3200" dirty="0">
                <a:latin typeface="+mn-lt"/>
                <a:cs typeface="Arial" panose="020B0604020202020204" pitchFamily="34" charset="0"/>
              </a:rPr>
            </a:br>
            <a:r>
              <a:rPr lang="en-US" sz="3200" dirty="0">
                <a:latin typeface="+mn-lt"/>
                <a:cs typeface="Arial" panose="020B0604020202020204" pitchFamily="34" charset="0"/>
              </a:rPr>
              <a:t>Is its status as a sign different from other kind of signs (such as written text, spoken language, </a:t>
            </a:r>
            <a:r>
              <a:rPr lang="en-US" sz="3200" dirty="0" err="1">
                <a:latin typeface="+mn-lt"/>
                <a:cs typeface="Arial" panose="020B0604020202020204" pitchFamily="34" charset="0"/>
              </a:rPr>
              <a:t>etc</a:t>
            </a:r>
            <a:r>
              <a:rPr lang="en-US" sz="3200" dirty="0">
                <a:latin typeface="+mn-lt"/>
                <a:cs typeface="Arial" panose="020B0604020202020204" pitchFamily="34" charset="0"/>
              </a:rPr>
              <a:t>)?</a:t>
            </a:r>
            <a:br>
              <a:rPr lang="en-US" sz="3600" dirty="0">
                <a:latin typeface="Arial" panose="020B0604020202020204" pitchFamily="34" charset="0"/>
                <a:cs typeface="Arial" panose="020B0604020202020204" pitchFamily="34" charset="0"/>
              </a:rPr>
            </a:br>
            <a:endParaRPr lang="en-US" sz="36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00032" y="218835"/>
            <a:ext cx="5008945" cy="6511225"/>
          </a:xfrm>
        </p:spPr>
      </p:pic>
    </p:spTree>
    <p:extLst>
      <p:ext uri="{BB962C8B-B14F-4D97-AF65-F5344CB8AC3E}">
        <p14:creationId xmlns:p14="http://schemas.microsoft.com/office/powerpoint/2010/main" val="792811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254" y="268224"/>
            <a:ext cx="3710522" cy="6361532"/>
          </a:xfrm>
        </p:spPr>
        <p:txBody>
          <a:bodyPr>
            <a:normAutofit/>
          </a:bodyPr>
          <a:lstStyle/>
          <a:p>
            <a:r>
              <a:rPr lang="en-US" sz="2000" i="1" dirty="0">
                <a:cs typeface="Arial" panose="020B0604020202020204" pitchFamily="34" charset="0"/>
              </a:rPr>
              <a:t>Raising the Flag at Iwo Jima</a:t>
            </a:r>
            <a:br>
              <a:rPr lang="en-US" sz="2000" i="1" dirty="0">
                <a:cs typeface="Arial" panose="020B0604020202020204" pitchFamily="34" charset="0"/>
              </a:rPr>
            </a:br>
            <a:r>
              <a:rPr lang="en-US" sz="2000" dirty="0">
                <a:cs typeface="Arial" panose="020B0604020202020204" pitchFamily="34" charset="0"/>
              </a:rPr>
              <a:t>(Joe Rosenthal, 1945)</a:t>
            </a:r>
            <a:br>
              <a:rPr lang="en-US" sz="2000" dirty="0">
                <a:cs typeface="Arial" panose="020B0604020202020204" pitchFamily="34" charset="0"/>
              </a:rPr>
            </a:br>
            <a:br>
              <a:rPr lang="en-US" sz="2000" dirty="0">
                <a:cs typeface="Arial" panose="020B0604020202020204" pitchFamily="34" charset="0"/>
              </a:rPr>
            </a:br>
            <a:r>
              <a:rPr lang="en-US" sz="2000" dirty="0">
                <a:cs typeface="Arial" panose="020B0604020202020204" pitchFamily="34" charset="0"/>
              </a:rPr>
              <a:t>Is </a:t>
            </a:r>
            <a:r>
              <a:rPr lang="en-US" sz="2000" i="1" dirty="0">
                <a:cs typeface="Arial" panose="020B0604020202020204" pitchFamily="34" charset="0"/>
              </a:rPr>
              <a:t>Raising the Flag… </a:t>
            </a:r>
            <a:r>
              <a:rPr lang="en-US" sz="2000" dirty="0">
                <a:cs typeface="Arial" panose="020B0604020202020204" pitchFamily="34" charset="0"/>
              </a:rPr>
              <a:t>a </a:t>
            </a:r>
            <a:r>
              <a:rPr lang="en-US" sz="2000" i="1" dirty="0">
                <a:cs typeface="Arial" panose="020B0604020202020204" pitchFamily="34" charset="0"/>
              </a:rPr>
              <a:t>symbolic</a:t>
            </a:r>
            <a:r>
              <a:rPr lang="en-US" sz="2000" dirty="0">
                <a:cs typeface="Arial" panose="020B0604020202020204" pitchFamily="34" charset="0"/>
              </a:rPr>
              <a:t> sign? An </a:t>
            </a:r>
            <a:r>
              <a:rPr lang="en-US" sz="2000" i="1" dirty="0">
                <a:cs typeface="Arial" panose="020B0604020202020204" pitchFamily="34" charset="0"/>
              </a:rPr>
              <a:t>iconic</a:t>
            </a:r>
            <a:r>
              <a:rPr lang="en-US" sz="2000" dirty="0">
                <a:cs typeface="Arial" panose="020B0604020202020204" pitchFamily="34" charset="0"/>
              </a:rPr>
              <a:t> sign? An </a:t>
            </a:r>
            <a:r>
              <a:rPr lang="en-US" sz="2000" i="1" dirty="0">
                <a:cs typeface="Arial" panose="020B0604020202020204" pitchFamily="34" charset="0"/>
              </a:rPr>
              <a:t>indexical</a:t>
            </a:r>
            <a:r>
              <a:rPr lang="en-US" sz="2000" dirty="0">
                <a:cs typeface="Arial" panose="020B0604020202020204" pitchFamily="34" charset="0"/>
              </a:rPr>
              <a:t> sign?</a:t>
            </a:r>
            <a:br>
              <a:rPr lang="en-US" sz="2000" dirty="0">
                <a:cs typeface="Arial" panose="020B0604020202020204" pitchFamily="34" charset="0"/>
              </a:rPr>
            </a:br>
            <a:br>
              <a:rPr lang="en-US" sz="2000" dirty="0">
                <a:cs typeface="Arial" panose="020B0604020202020204" pitchFamily="34" charset="0"/>
              </a:rPr>
            </a:br>
            <a:r>
              <a:rPr lang="en-US" sz="2000" dirty="0">
                <a:cs typeface="Arial" panose="020B0604020202020204" pitchFamily="34" charset="0"/>
              </a:rPr>
              <a:t>Is the “meaning” of the photograph "inherent” in it, or does it only have meaning (and therefore power) because of its semiotic significance?</a:t>
            </a:r>
            <a:br>
              <a:rPr lang="en-US" sz="2000" dirty="0">
                <a:cs typeface="Arial" panose="020B0604020202020204" pitchFamily="34" charset="0"/>
              </a:rPr>
            </a:br>
            <a:br>
              <a:rPr lang="en-US" sz="2000" dirty="0">
                <a:cs typeface="Arial" panose="020B0604020202020204" pitchFamily="34" charset="0"/>
              </a:rPr>
            </a:br>
            <a:r>
              <a:rPr lang="en-US" sz="2000" dirty="0">
                <a:cs typeface="Arial" panose="020B0604020202020204" pitchFamily="34" charset="0"/>
              </a:rPr>
              <a:t>Is its status as a sign different from other kind of signs (such as written text, spoken language, </a:t>
            </a:r>
            <a:r>
              <a:rPr lang="en-US" sz="2000" dirty="0" err="1">
                <a:cs typeface="Arial" panose="020B0604020202020204" pitchFamily="34" charset="0"/>
              </a:rPr>
              <a:t>etc</a:t>
            </a:r>
            <a:r>
              <a:rPr lang="en-US" sz="2000" dirty="0">
                <a:cs typeface="Arial" panose="020B0604020202020204" pitchFamily="34" charset="0"/>
              </a:rPr>
              <a:t>)?</a:t>
            </a:r>
            <a:br>
              <a:rPr lang="en-US" sz="2000" dirty="0"/>
            </a:br>
            <a:endParaRPr lang="en-US"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3041" y="482422"/>
            <a:ext cx="7645705" cy="5945628"/>
          </a:xfrm>
        </p:spPr>
      </p:pic>
    </p:spTree>
    <p:extLst>
      <p:ext uri="{BB962C8B-B14F-4D97-AF65-F5344CB8AC3E}">
        <p14:creationId xmlns:p14="http://schemas.microsoft.com/office/powerpoint/2010/main" val="3199074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E3A2BF-359E-EE42-A08D-C8D4E0757E5A}"/>
              </a:ext>
            </a:extLst>
          </p:cNvPr>
          <p:cNvSpPr>
            <a:spLocks noGrp="1"/>
          </p:cNvSpPr>
          <p:nvPr>
            <p:ph type="title"/>
          </p:nvPr>
        </p:nvSpPr>
        <p:spPr>
          <a:xfrm>
            <a:off x="838200" y="1"/>
            <a:ext cx="10515600" cy="1219199"/>
          </a:xfrm>
        </p:spPr>
        <p:txBody>
          <a:bodyPr>
            <a:normAutofit/>
          </a:bodyPr>
          <a:lstStyle/>
          <a:p>
            <a:pPr algn="ctr"/>
            <a:r>
              <a:rPr lang="en-US" dirty="0"/>
              <a:t>Types and tokens</a:t>
            </a:r>
          </a:p>
        </p:txBody>
      </p:sp>
      <p:sp>
        <p:nvSpPr>
          <p:cNvPr id="6" name="Content Placeholder 5">
            <a:extLst>
              <a:ext uri="{FF2B5EF4-FFF2-40B4-BE49-F238E27FC236}">
                <a16:creationId xmlns:a16="http://schemas.microsoft.com/office/drawing/2014/main" id="{C289E490-C329-9946-933C-C80178A5E300}"/>
              </a:ext>
            </a:extLst>
          </p:cNvPr>
          <p:cNvSpPr>
            <a:spLocks noGrp="1"/>
          </p:cNvSpPr>
          <p:nvPr>
            <p:ph sz="half" idx="1"/>
          </p:nvPr>
        </p:nvSpPr>
        <p:spPr>
          <a:xfrm>
            <a:off x="585216" y="1352072"/>
            <a:ext cx="6132576" cy="5297965"/>
          </a:xfrm>
        </p:spPr>
        <p:txBody>
          <a:bodyPr>
            <a:normAutofit lnSpcReduction="10000"/>
          </a:bodyPr>
          <a:lstStyle/>
          <a:p>
            <a:r>
              <a:rPr lang="en-US" dirty="0"/>
              <a:t>Walter Benjamin famously explored the difference between a type and a token in his essay “The Work of Art in the Age of Mechanical Reproduction” (1935)</a:t>
            </a:r>
          </a:p>
          <a:p>
            <a:endParaRPr lang="en-US" dirty="0"/>
          </a:p>
          <a:p>
            <a:r>
              <a:rPr lang="en-US" dirty="0"/>
              <a:t>Type: A kind of sign distinguished from other signs within a framework (or typology); </a:t>
            </a:r>
            <a:r>
              <a:rPr lang="en-US" i="1" dirty="0"/>
              <a:t>the </a:t>
            </a:r>
            <a:r>
              <a:rPr lang="en-US" dirty="0"/>
              <a:t>Mona Lisa </a:t>
            </a:r>
            <a:r>
              <a:rPr lang="en-US" i="1" dirty="0"/>
              <a:t>in a room full of other paintings at the Louvre</a:t>
            </a:r>
          </a:p>
          <a:p>
            <a:endParaRPr lang="en-US" i="1" dirty="0"/>
          </a:p>
          <a:p>
            <a:r>
              <a:rPr lang="en-US" dirty="0"/>
              <a:t>Tokens: a replica of a type that is its own kind of sign; </a:t>
            </a:r>
            <a:r>
              <a:rPr lang="en-US" i="1" dirty="0"/>
              <a:t>reproductions of the </a:t>
            </a:r>
            <a:r>
              <a:rPr lang="en-US" dirty="0"/>
              <a:t>Mona Lisa </a:t>
            </a:r>
            <a:r>
              <a:rPr lang="en-US" i="1" dirty="0"/>
              <a:t>in the Louvre gift shop</a:t>
            </a:r>
          </a:p>
          <a:p>
            <a:endParaRPr lang="en-US" i="1" dirty="0"/>
          </a:p>
          <a:p>
            <a:endParaRPr lang="en-US" dirty="0"/>
          </a:p>
        </p:txBody>
      </p:sp>
      <p:pic>
        <p:nvPicPr>
          <p:cNvPr id="7" name="Content Placeholder 6">
            <a:extLst>
              <a:ext uri="{FF2B5EF4-FFF2-40B4-BE49-F238E27FC236}">
                <a16:creationId xmlns:a16="http://schemas.microsoft.com/office/drawing/2014/main" id="{C3E0C493-6118-7C41-ADF3-789300030DCC}"/>
              </a:ext>
            </a:extLst>
          </p:cNvPr>
          <p:cNvPicPr>
            <a:picLocks noGrp="1" noChangeAspect="1"/>
          </p:cNvPicPr>
          <p:nvPr>
            <p:ph sz="half" idx="2"/>
          </p:nvPr>
        </p:nvPicPr>
        <p:blipFill>
          <a:blip r:embed="rId2"/>
          <a:stretch>
            <a:fillRect/>
          </a:stretch>
        </p:blipFill>
        <p:spPr>
          <a:xfrm>
            <a:off x="7302819" y="1352072"/>
            <a:ext cx="3555681" cy="5297965"/>
          </a:xfrm>
        </p:spPr>
      </p:pic>
    </p:spTree>
    <p:extLst>
      <p:ext uri="{BB962C8B-B14F-4D97-AF65-F5344CB8AC3E}">
        <p14:creationId xmlns:p14="http://schemas.microsoft.com/office/powerpoint/2010/main" val="2076361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43115-4F58-1541-862B-242EDA7E70A7}"/>
              </a:ext>
            </a:extLst>
          </p:cNvPr>
          <p:cNvSpPr>
            <a:spLocks noGrp="1"/>
          </p:cNvSpPr>
          <p:nvPr>
            <p:ph type="title"/>
          </p:nvPr>
        </p:nvSpPr>
        <p:spPr>
          <a:xfrm>
            <a:off x="838200" y="1"/>
            <a:ext cx="10515600" cy="1121663"/>
          </a:xfrm>
        </p:spPr>
        <p:txBody>
          <a:bodyPr/>
          <a:lstStyle/>
          <a:p>
            <a:pPr algn="ctr"/>
            <a:r>
              <a:rPr lang="en-US" b="1" dirty="0">
                <a:solidFill>
                  <a:srgbClr val="FF0000"/>
                </a:solidFill>
              </a:rPr>
              <a:t>“Mammy Brand” advertisement, ca. 1940</a:t>
            </a:r>
          </a:p>
        </p:txBody>
      </p:sp>
      <p:pic>
        <p:nvPicPr>
          <p:cNvPr id="5" name="Content Placeholder 4">
            <a:extLst>
              <a:ext uri="{FF2B5EF4-FFF2-40B4-BE49-F238E27FC236}">
                <a16:creationId xmlns:a16="http://schemas.microsoft.com/office/drawing/2014/main" id="{6EA7B271-021B-9C4C-BBD3-A05BE2B185A3}"/>
              </a:ext>
            </a:extLst>
          </p:cNvPr>
          <p:cNvPicPr>
            <a:picLocks noGrp="1" noChangeAspect="1"/>
          </p:cNvPicPr>
          <p:nvPr>
            <p:ph idx="1"/>
          </p:nvPr>
        </p:nvPicPr>
        <p:blipFill>
          <a:blip r:embed="rId2"/>
          <a:stretch>
            <a:fillRect/>
          </a:stretch>
        </p:blipFill>
        <p:spPr>
          <a:xfrm>
            <a:off x="227541" y="1219200"/>
            <a:ext cx="11736918" cy="5005451"/>
          </a:xfrm>
        </p:spPr>
      </p:pic>
    </p:spTree>
    <p:extLst>
      <p:ext uri="{BB962C8B-B14F-4D97-AF65-F5344CB8AC3E}">
        <p14:creationId xmlns:p14="http://schemas.microsoft.com/office/powerpoint/2010/main" val="3883541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41B1EB-61C0-B743-9C04-BA53E96A6389}"/>
              </a:ext>
            </a:extLst>
          </p:cNvPr>
          <p:cNvSpPr>
            <a:spLocks noGrp="1"/>
          </p:cNvSpPr>
          <p:nvPr>
            <p:ph type="title"/>
          </p:nvPr>
        </p:nvSpPr>
        <p:spPr>
          <a:xfrm>
            <a:off x="838200" y="1"/>
            <a:ext cx="10515600" cy="1690688"/>
          </a:xfrm>
        </p:spPr>
        <p:txBody>
          <a:bodyPr/>
          <a:lstStyle/>
          <a:p>
            <a:pPr algn="ctr"/>
            <a:r>
              <a:rPr lang="en-US" dirty="0">
                <a:solidFill>
                  <a:srgbClr val="FF0000"/>
                </a:solidFill>
              </a:rPr>
              <a:t>Vivien Leigh (left) and Hattie McDaniel</a:t>
            </a:r>
            <a:br>
              <a:rPr lang="en-US" dirty="0">
                <a:solidFill>
                  <a:srgbClr val="FF0000"/>
                </a:solidFill>
              </a:rPr>
            </a:br>
            <a:r>
              <a:rPr lang="en-US" dirty="0">
                <a:solidFill>
                  <a:srgbClr val="FF0000"/>
                </a:solidFill>
              </a:rPr>
              <a:t>in </a:t>
            </a:r>
            <a:r>
              <a:rPr lang="en-US" i="1" dirty="0">
                <a:solidFill>
                  <a:srgbClr val="FF0000"/>
                </a:solidFill>
              </a:rPr>
              <a:t>Gone With the Wind </a:t>
            </a:r>
            <a:r>
              <a:rPr lang="en-US" dirty="0">
                <a:solidFill>
                  <a:srgbClr val="FF0000"/>
                </a:solidFill>
              </a:rPr>
              <a:t>(1939)</a:t>
            </a:r>
            <a:endParaRPr lang="en-US" dirty="0"/>
          </a:p>
        </p:txBody>
      </p:sp>
      <p:pic>
        <p:nvPicPr>
          <p:cNvPr id="8" name="Content Placeholder 7">
            <a:extLst>
              <a:ext uri="{FF2B5EF4-FFF2-40B4-BE49-F238E27FC236}">
                <a16:creationId xmlns:a16="http://schemas.microsoft.com/office/drawing/2014/main" id="{4575B2E2-5B18-FC4F-823E-1C6FFF10456E}"/>
              </a:ext>
            </a:extLst>
          </p:cNvPr>
          <p:cNvPicPr>
            <a:picLocks noGrp="1" noChangeAspect="1"/>
          </p:cNvPicPr>
          <p:nvPr>
            <p:ph idx="1"/>
          </p:nvPr>
        </p:nvPicPr>
        <p:blipFill>
          <a:blip r:embed="rId2"/>
          <a:stretch>
            <a:fillRect/>
          </a:stretch>
        </p:blipFill>
        <p:spPr>
          <a:xfrm>
            <a:off x="2548128" y="1553262"/>
            <a:ext cx="7388351" cy="5097963"/>
          </a:xfrm>
        </p:spPr>
      </p:pic>
    </p:spTree>
    <p:extLst>
      <p:ext uri="{BB962C8B-B14F-4D97-AF65-F5344CB8AC3E}">
        <p14:creationId xmlns:p14="http://schemas.microsoft.com/office/powerpoint/2010/main" val="385657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pPr algn="ctr"/>
            <a:r>
              <a:rPr lang="en-US" b="1" dirty="0">
                <a:solidFill>
                  <a:srgbClr val="FF0000"/>
                </a:solidFill>
              </a:rPr>
              <a:t>Typologies as conventions </a:t>
            </a:r>
          </a:p>
        </p:txBody>
      </p:sp>
      <p:pic>
        <p:nvPicPr>
          <p:cNvPr id="13" name="Content Placeholder 12">
            <a:extLst>
              <a:ext uri="{FF2B5EF4-FFF2-40B4-BE49-F238E27FC236}">
                <a16:creationId xmlns:a16="http://schemas.microsoft.com/office/drawing/2014/main" id="{2B53A772-00B6-5142-9D14-8CDB371D195F}"/>
              </a:ext>
            </a:extLst>
          </p:cNvPr>
          <p:cNvPicPr>
            <a:picLocks noGrp="1" noChangeAspect="1"/>
          </p:cNvPicPr>
          <p:nvPr>
            <p:ph sz="half" idx="2"/>
          </p:nvPr>
        </p:nvPicPr>
        <p:blipFill>
          <a:blip r:embed="rId2"/>
          <a:stretch>
            <a:fillRect/>
          </a:stretch>
        </p:blipFill>
        <p:spPr>
          <a:xfrm>
            <a:off x="7354582" y="932558"/>
            <a:ext cx="4459465" cy="5773042"/>
          </a:xfrm>
        </p:spPr>
      </p:pic>
      <p:pic>
        <p:nvPicPr>
          <p:cNvPr id="15" name="Content Placeholder 8">
            <a:extLst>
              <a:ext uri="{FF2B5EF4-FFF2-40B4-BE49-F238E27FC236}">
                <a16:creationId xmlns:a16="http://schemas.microsoft.com/office/drawing/2014/main" id="{5E34CC31-7D78-A44F-9B9D-47B825D3FA60}"/>
              </a:ext>
            </a:extLst>
          </p:cNvPr>
          <p:cNvPicPr>
            <a:picLocks noGrp="1" noChangeAspect="1"/>
          </p:cNvPicPr>
          <p:nvPr>
            <p:ph sz="half" idx="1"/>
          </p:nvPr>
        </p:nvPicPr>
        <p:blipFill>
          <a:blip r:embed="rId3"/>
          <a:stretch>
            <a:fillRect/>
          </a:stretch>
        </p:blipFill>
        <p:spPr>
          <a:xfrm>
            <a:off x="176857" y="2000948"/>
            <a:ext cx="6545630" cy="4172839"/>
          </a:xfrm>
        </p:spPr>
      </p:pic>
    </p:spTree>
    <p:extLst>
      <p:ext uri="{BB962C8B-B14F-4D97-AF65-F5344CB8AC3E}">
        <p14:creationId xmlns:p14="http://schemas.microsoft.com/office/powerpoint/2010/main" val="2337062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200" y="1"/>
            <a:ext cx="10515600" cy="1408891"/>
          </a:xfrm>
        </p:spPr>
        <p:txBody>
          <a:bodyPr>
            <a:normAutofit/>
          </a:bodyPr>
          <a:lstStyle/>
          <a:p>
            <a:pPr algn="ctr"/>
            <a:r>
              <a:rPr lang="en-US" b="1" dirty="0">
                <a:solidFill>
                  <a:srgbClr val="FF0000"/>
                </a:solidFill>
              </a:rPr>
              <a:t>Structuralist models and conventions</a:t>
            </a:r>
          </a:p>
        </p:txBody>
      </p:sp>
      <p:pic>
        <p:nvPicPr>
          <p:cNvPr id="6" name="Content Placeholder 5">
            <a:extLst>
              <a:ext uri="{FF2B5EF4-FFF2-40B4-BE49-F238E27FC236}">
                <a16:creationId xmlns:a16="http://schemas.microsoft.com/office/drawing/2014/main" id="{1887B6BC-7381-DE43-8568-2A882EB14B1E}"/>
              </a:ext>
            </a:extLst>
          </p:cNvPr>
          <p:cNvPicPr>
            <a:picLocks noGrp="1" noChangeAspect="1"/>
          </p:cNvPicPr>
          <p:nvPr>
            <p:ph sz="half" idx="1"/>
          </p:nvPr>
        </p:nvPicPr>
        <p:blipFill>
          <a:blip r:embed="rId2"/>
          <a:stretch>
            <a:fillRect/>
          </a:stretch>
        </p:blipFill>
        <p:spPr>
          <a:xfrm>
            <a:off x="528034" y="1452039"/>
            <a:ext cx="4913521" cy="5022491"/>
          </a:xfrm>
        </p:spPr>
      </p:pic>
      <p:pic>
        <p:nvPicPr>
          <p:cNvPr id="8" name="Content Placeholder 7">
            <a:extLst>
              <a:ext uri="{FF2B5EF4-FFF2-40B4-BE49-F238E27FC236}">
                <a16:creationId xmlns:a16="http://schemas.microsoft.com/office/drawing/2014/main" id="{4BD692B3-DEB2-BF47-9894-C94262A19594}"/>
              </a:ext>
            </a:extLst>
          </p:cNvPr>
          <p:cNvPicPr>
            <a:picLocks noGrp="1" noChangeAspect="1"/>
          </p:cNvPicPr>
          <p:nvPr>
            <p:ph sz="half" idx="2"/>
          </p:nvPr>
        </p:nvPicPr>
        <p:blipFill>
          <a:blip r:embed="rId3"/>
          <a:stretch>
            <a:fillRect/>
          </a:stretch>
        </p:blipFill>
        <p:spPr>
          <a:xfrm>
            <a:off x="7082374" y="1408892"/>
            <a:ext cx="4110350" cy="5321092"/>
          </a:xfrm>
        </p:spPr>
      </p:pic>
    </p:spTree>
    <p:extLst>
      <p:ext uri="{BB962C8B-B14F-4D97-AF65-F5344CB8AC3E}">
        <p14:creationId xmlns:p14="http://schemas.microsoft.com/office/powerpoint/2010/main" val="4172538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1758</TotalTime>
  <Words>672</Words>
  <Application>Microsoft Office PowerPoint</Application>
  <PresentationFormat>Widescreen</PresentationFormat>
  <Paragraphs>58</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Today’s lecture</vt:lpstr>
      <vt:lpstr>Some structuralist models</vt:lpstr>
      <vt:lpstr>Structuralist models and scientific truth claims</vt:lpstr>
      <vt:lpstr>Structuralist models and scientific truth claims</vt:lpstr>
      <vt:lpstr>For structuralists, the meaning of a thing is in the structure of the thing—and the fact that the thing has a structure that can be discovered</vt:lpstr>
      <vt:lpstr>Peircean models of referentiality</vt:lpstr>
      <vt:lpstr>Symbolic: Signifier as Conventional Reference</vt:lpstr>
      <vt:lpstr>Iconicity: Signifier as Perceived Resemblance to experience (“place to eat coming up”)</vt:lpstr>
      <vt:lpstr>Iconicity: Signifier not as perceived resemblance but as Analogy (“Home”)</vt:lpstr>
      <vt:lpstr>Iconicity: Signifier as Analogy (to “Home”)</vt:lpstr>
      <vt:lpstr>Indexicality: Signifier as inferred connection (The first photographs by Louis Daguerre (late 1830s)</vt:lpstr>
      <vt:lpstr>Indexicality: Abraham Lincoln Daguerreotype (ca. 1846)</vt:lpstr>
      <vt:lpstr>Mixed modes: when do symbolic, iconic, and indexical signs overlap? </vt:lpstr>
      <vt:lpstr>Migrant Mother (Dorothea Lange, US, 1936)   Is Migrant Mother a symbolic sign? An iconic sign? An indexical sign?  Is the “meaning” of the photograph "inherent” to it, does it only have meaning (and therefore power) because of its semiotic significance?  Is its status as a sign different from other kind of signs (such as written text, spoken language, etc)? </vt:lpstr>
      <vt:lpstr>Raising the Flag at Iwo Jima (Joe Rosenthal, 1945)  Is Raising the Flag… a symbolic sign? An iconic sign? An indexical sign?  Is the “meaning” of the photograph "inherent” in it, or does it only have meaning (and therefore power) because of its semiotic significance?  Is its status as a sign different from other kind of signs (such as written text, spoken language, etc)? </vt:lpstr>
      <vt:lpstr>Types and tokens</vt:lpstr>
      <vt:lpstr>“Mammy Brand” advertisement, ca. 1940</vt:lpstr>
      <vt:lpstr>Vivien Leigh (left) and Hattie McDaniel in Gone With the Wind (1939)</vt:lpstr>
      <vt:lpstr>Typologies as conventions </vt:lpstr>
      <vt:lpstr>Structuralist models and conventions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Serlin, David</dc:creator>
  <cp:lastModifiedBy>jameswu</cp:lastModifiedBy>
  <cp:revision>145</cp:revision>
  <dcterms:created xsi:type="dcterms:W3CDTF">2018-01-09T20:12:42Z</dcterms:created>
  <dcterms:modified xsi:type="dcterms:W3CDTF">2019-01-28T22:30:44Z</dcterms:modified>
</cp:coreProperties>
</file>